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aleway"/>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Raleway-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862765d261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862765d261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862765d261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862765d261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862765d261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862765d261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862765d261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862765d261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862765d261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862765d261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862765d261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862765d261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862765d261_1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862765d261_1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862765d261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862765d261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862765d261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862765d261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862765d261_1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862765d261_1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862765d261_1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862765d261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862765d261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862765d261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51622d5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51622d5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862765d261_1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862765d261_1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862765d261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862765d261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862765d261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862765d261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d9c67055b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d9c67055b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862765d261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862765d261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9.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8.png"/><Relationship Id="rId9" Type="http://schemas.openxmlformats.org/officeDocument/2006/relationships/image" Target="../media/image7.png"/><Relationship Id="rId5" Type="http://schemas.openxmlformats.org/officeDocument/2006/relationships/image" Target="../media/image10.png"/><Relationship Id="rId6" Type="http://schemas.openxmlformats.org/officeDocument/2006/relationships/image" Target="../media/image16.png"/><Relationship Id="rId7" Type="http://schemas.openxmlformats.org/officeDocument/2006/relationships/image" Target="../media/image13.png"/><Relationship Id="rId8"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Component Detail" id="136" name="Google Shape;136;p17"/>
          <p:cNvPicPr preferRelativeResize="0"/>
          <p:nvPr/>
        </p:nvPicPr>
        <p:blipFill rotWithShape="1">
          <a:blip r:embed="rId4">
            <a:alphaModFix/>
          </a:blip>
          <a:srcRect b="20500" l="0" r="0" t="3655"/>
          <a:stretch/>
        </p:blipFill>
        <p:spPr>
          <a:xfrm>
            <a:off x="5181200" y="1645500"/>
            <a:ext cx="3471224" cy="1974601"/>
          </a:xfrm>
          <a:prstGeom prst="rect">
            <a:avLst/>
          </a:prstGeom>
          <a:noFill/>
          <a:ln>
            <a:noFill/>
          </a:ln>
        </p:spPr>
      </p:pic>
      <p:pic>
        <p:nvPicPr>
          <p:cNvPr descr="Portrait-oriented black smaptphone" id="137" name="Google Shape;137;p17"/>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138" name="Google Shape;138;p17"/>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High Level Design</a:t>
            </a:r>
            <a:endParaRPr/>
          </a:p>
          <a:p>
            <a:pPr indent="0" lvl="0" marL="0" rtl="0" algn="l">
              <a:spcBef>
                <a:spcPts val="0"/>
              </a:spcBef>
              <a:spcAft>
                <a:spcPts val="0"/>
              </a:spcAft>
              <a:buNone/>
            </a:pPr>
            <a:r>
              <a:t/>
            </a:r>
            <a:endParaRPr/>
          </a:p>
        </p:txBody>
      </p:sp>
      <p:sp>
        <p:nvSpPr>
          <p:cNvPr id="139" name="Google Shape;139;p17"/>
          <p:cNvSpPr txBox="1"/>
          <p:nvPr>
            <p:ph idx="1" type="subTitle"/>
          </p:nvPr>
        </p:nvSpPr>
        <p:spPr>
          <a:xfrm>
            <a:off x="729600" y="292175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Amazon Sales Data Analysis</a:t>
            </a:r>
            <a:endParaRPr/>
          </a:p>
          <a:p>
            <a:pPr indent="0" lvl="0" marL="0" rtl="0" algn="l">
              <a:spcBef>
                <a:spcPts val="0"/>
              </a:spcBef>
              <a:spcAft>
                <a:spcPts val="0"/>
              </a:spcAft>
              <a:buNone/>
            </a:pPr>
            <a:r>
              <a:t/>
            </a:r>
            <a:endParaRPr/>
          </a:p>
        </p:txBody>
      </p:sp>
      <p:pic>
        <p:nvPicPr>
          <p:cNvPr descr="Mobile View" id="140" name="Google Shape;140;p17"/>
          <p:cNvPicPr preferRelativeResize="0"/>
          <p:nvPr/>
        </p:nvPicPr>
        <p:blipFill rotWithShape="1">
          <a:blip r:embed="rId6">
            <a:alphaModFix/>
          </a:blip>
          <a:srcRect b="16352" l="-384" r="23473" t="0"/>
          <a:stretch/>
        </p:blipFill>
        <p:spPr>
          <a:xfrm>
            <a:off x="8271300" y="2337575"/>
            <a:ext cx="872700" cy="18375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6"/>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198" name="Google Shape;198;p26"/>
          <p:cNvPicPr preferRelativeResize="0"/>
          <p:nvPr/>
        </p:nvPicPr>
        <p:blipFill>
          <a:blip r:embed="rId3">
            <a:alphaModFix/>
          </a:blip>
          <a:stretch>
            <a:fillRect/>
          </a:stretch>
        </p:blipFill>
        <p:spPr>
          <a:xfrm>
            <a:off x="0" y="0"/>
            <a:ext cx="9144000" cy="4747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Tableau Architecture</a:t>
            </a:r>
            <a:endParaRPr/>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8"/>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209" name="Google Shape;209;p28"/>
          <p:cNvPicPr preferRelativeResize="0"/>
          <p:nvPr/>
        </p:nvPicPr>
        <p:blipFill>
          <a:blip r:embed="rId3">
            <a:alphaModFix/>
          </a:blip>
          <a:stretch>
            <a:fillRect/>
          </a:stretch>
        </p:blipFill>
        <p:spPr>
          <a:xfrm>
            <a:off x="152400" y="152400"/>
            <a:ext cx="1209675" cy="523875"/>
          </a:xfrm>
          <a:prstGeom prst="rect">
            <a:avLst/>
          </a:prstGeom>
          <a:noFill/>
          <a:ln>
            <a:noFill/>
          </a:ln>
        </p:spPr>
      </p:pic>
      <p:pic>
        <p:nvPicPr>
          <p:cNvPr id="210" name="Google Shape;210;p28"/>
          <p:cNvPicPr preferRelativeResize="0"/>
          <p:nvPr/>
        </p:nvPicPr>
        <p:blipFill>
          <a:blip r:embed="rId4">
            <a:alphaModFix/>
          </a:blip>
          <a:stretch>
            <a:fillRect/>
          </a:stretch>
        </p:blipFill>
        <p:spPr>
          <a:xfrm>
            <a:off x="1870713" y="152400"/>
            <a:ext cx="5253175" cy="4152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9"/>
          <p:cNvSpPr txBox="1"/>
          <p:nvPr/>
        </p:nvSpPr>
        <p:spPr>
          <a:xfrm>
            <a:off x="811000" y="2144900"/>
            <a:ext cx="7802700" cy="175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330200" lvl="0" marL="457200" rtl="0" algn="l">
              <a:spcBef>
                <a:spcPts val="0"/>
              </a:spcBef>
              <a:spcAft>
                <a:spcPts val="0"/>
              </a:spcAft>
              <a:buSzPts val="1600"/>
              <a:buChar char="●"/>
            </a:pPr>
            <a:r>
              <a:rPr b="1" lang="en" sz="1600"/>
              <a:t>Your data strategy drives performance</a:t>
            </a:r>
            <a:endParaRPr b="1" sz="1600"/>
          </a:p>
          <a:p>
            <a:pPr indent="0" lvl="0" marL="0" rtl="0" algn="l">
              <a:spcBef>
                <a:spcPts val="0"/>
              </a:spcBef>
              <a:spcAft>
                <a:spcPts val="0"/>
              </a:spcAft>
              <a:buNone/>
            </a:pPr>
            <a:r>
              <a:t/>
            </a:r>
            <a:endParaRPr b="1" sz="1600"/>
          </a:p>
          <a:p>
            <a:pPr indent="0" lvl="0" marL="457200" rtl="0" algn="l">
              <a:spcBef>
                <a:spcPts val="0"/>
              </a:spcBef>
              <a:spcAft>
                <a:spcPts val="0"/>
              </a:spcAft>
              <a:buNone/>
            </a:pPr>
            <a:r>
              <a:rPr lang="en"/>
              <a:t>Minimize the number of fields</a:t>
            </a:r>
            <a:endParaRPr/>
          </a:p>
          <a:p>
            <a:pPr indent="0" lvl="0" marL="457200" rtl="0" algn="l">
              <a:spcBef>
                <a:spcPts val="0"/>
              </a:spcBef>
              <a:spcAft>
                <a:spcPts val="0"/>
              </a:spcAft>
              <a:buNone/>
            </a:pPr>
            <a:r>
              <a:rPr lang="en"/>
              <a:t>Minimize the number of records</a:t>
            </a:r>
            <a:endParaRPr/>
          </a:p>
          <a:p>
            <a:pPr indent="0" lvl="0" marL="457200" rtl="0" algn="l">
              <a:spcBef>
                <a:spcPts val="0"/>
              </a:spcBef>
              <a:spcAft>
                <a:spcPts val="0"/>
              </a:spcAft>
              <a:buNone/>
            </a:pPr>
            <a:r>
              <a:rPr lang="en"/>
              <a:t>Optimize extracts to speed up future queries by materializing calculations, removing columns and the use of accelerated views</a:t>
            </a:r>
            <a:endParaRPr/>
          </a:p>
        </p:txBody>
      </p:sp>
      <p:sp>
        <p:nvSpPr>
          <p:cNvPr id="216" name="Google Shape;216;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Optimization</a:t>
            </a:r>
            <a:endParaRPr/>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0"/>
          <p:cNvSpPr txBox="1"/>
          <p:nvPr/>
        </p:nvSpPr>
        <p:spPr>
          <a:xfrm>
            <a:off x="811000" y="2144900"/>
            <a:ext cx="7802700" cy="218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330200" lvl="0" marL="457200" rtl="0" algn="l">
              <a:spcBef>
                <a:spcPts val="0"/>
              </a:spcBef>
              <a:spcAft>
                <a:spcPts val="0"/>
              </a:spcAft>
              <a:buSzPts val="1600"/>
              <a:buChar char="●"/>
            </a:pPr>
            <a:r>
              <a:rPr b="1" lang="en" sz="1600"/>
              <a:t>Reduce the marks (data points) in your view</a:t>
            </a:r>
            <a:endParaRPr b="1" sz="1600"/>
          </a:p>
          <a:p>
            <a:pPr indent="0" lvl="0" marL="0" rtl="0" algn="l">
              <a:spcBef>
                <a:spcPts val="0"/>
              </a:spcBef>
              <a:spcAft>
                <a:spcPts val="0"/>
              </a:spcAft>
              <a:buNone/>
            </a:pPr>
            <a:r>
              <a:t/>
            </a:r>
            <a:endParaRPr b="1" sz="1600"/>
          </a:p>
          <a:p>
            <a:pPr indent="0" lvl="0" marL="457200" rtl="0" algn="l">
              <a:spcBef>
                <a:spcPts val="0"/>
              </a:spcBef>
              <a:spcAft>
                <a:spcPts val="0"/>
              </a:spcAft>
              <a:buNone/>
            </a:pPr>
            <a:r>
              <a:rPr lang="en"/>
              <a:t>Practice guided analytics. There’s no need to fit everything you plan to show in a single view. Compile related views and connect them with action filters to travel from overview to highly-granular views at the speed of thought.</a:t>
            </a:r>
            <a:endParaRPr/>
          </a:p>
          <a:p>
            <a:pPr indent="0" lvl="0" marL="457200" rtl="0" algn="l">
              <a:spcBef>
                <a:spcPts val="0"/>
              </a:spcBef>
              <a:spcAft>
                <a:spcPts val="0"/>
              </a:spcAft>
              <a:buNone/>
            </a:pPr>
            <a:r>
              <a:rPr lang="en"/>
              <a:t>Remove unneeded dimensions from the detail shelf.</a:t>
            </a:r>
            <a:endParaRPr/>
          </a:p>
          <a:p>
            <a:pPr indent="0" lvl="0" marL="457200" rtl="0" algn="l">
              <a:spcBef>
                <a:spcPts val="0"/>
              </a:spcBef>
              <a:spcAft>
                <a:spcPts val="0"/>
              </a:spcAft>
              <a:buNone/>
            </a:pPr>
            <a:r>
              <a:rPr lang="en"/>
              <a:t>Explore. Try displaying your data in different types of views.</a:t>
            </a:r>
            <a:endParaRPr/>
          </a:p>
          <a:p>
            <a:pPr indent="0" lvl="0" marL="457200" rtl="0" algn="l">
              <a:spcBef>
                <a:spcPts val="0"/>
              </a:spcBef>
              <a:spcAft>
                <a:spcPts val="0"/>
              </a:spcAft>
              <a:buNone/>
            </a:pPr>
            <a:r>
              <a:t/>
            </a:r>
            <a:endParaRPr/>
          </a:p>
        </p:txBody>
      </p:sp>
      <p:sp>
        <p:nvSpPr>
          <p:cNvPr id="222" name="Google Shape;222;p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Optimization</a:t>
            </a:r>
            <a:endParaRPr/>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1"/>
          <p:cNvSpPr txBox="1"/>
          <p:nvPr/>
        </p:nvSpPr>
        <p:spPr>
          <a:xfrm>
            <a:off x="821575" y="2017875"/>
            <a:ext cx="7802700" cy="352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330200" lvl="0" marL="457200" rtl="0" algn="l">
              <a:spcBef>
                <a:spcPts val="0"/>
              </a:spcBef>
              <a:spcAft>
                <a:spcPts val="0"/>
              </a:spcAft>
              <a:buSzPts val="1600"/>
              <a:buChar char="●"/>
            </a:pPr>
            <a:r>
              <a:rPr b="1" lang="en" sz="1600"/>
              <a:t>Limit your filters by number and type</a:t>
            </a:r>
            <a:endParaRPr b="1" sz="1600"/>
          </a:p>
          <a:p>
            <a:pPr indent="0" lvl="0" marL="0" rtl="0" algn="l">
              <a:spcBef>
                <a:spcPts val="0"/>
              </a:spcBef>
              <a:spcAft>
                <a:spcPts val="0"/>
              </a:spcAft>
              <a:buNone/>
            </a:pPr>
            <a:r>
              <a:t/>
            </a:r>
            <a:endParaRPr b="1" sz="1600"/>
          </a:p>
          <a:p>
            <a:pPr indent="0" lvl="0" marL="457200" rtl="0" algn="l">
              <a:spcBef>
                <a:spcPts val="0"/>
              </a:spcBef>
              <a:spcAft>
                <a:spcPts val="0"/>
              </a:spcAft>
              <a:buNone/>
            </a:pPr>
            <a:r>
              <a:rPr lang="en" sz="1300"/>
              <a:t>Reduce the number of filters in use. Excessive filters on a view will create a more complex query, which takes longer to return results. Double-check your filters and remove any that aren’t necessary.</a:t>
            </a:r>
            <a:endParaRPr sz="1300"/>
          </a:p>
          <a:p>
            <a:pPr indent="0" lvl="0" marL="457200" rtl="0" algn="l">
              <a:spcBef>
                <a:spcPts val="0"/>
              </a:spcBef>
              <a:spcAft>
                <a:spcPts val="0"/>
              </a:spcAft>
              <a:buNone/>
            </a:pPr>
            <a:r>
              <a:rPr lang="en" sz="1300"/>
              <a:t>Use an include filter. Exclude filters load the entire domain of a dimension while including filters do not. An include filter runs much faster than an exclude filter, especially for dimensions with many members.</a:t>
            </a:r>
            <a:endParaRPr sz="1300"/>
          </a:p>
          <a:p>
            <a:pPr indent="0" lvl="0" marL="457200" rtl="0" algn="l">
              <a:spcBef>
                <a:spcPts val="0"/>
              </a:spcBef>
              <a:spcAft>
                <a:spcPts val="0"/>
              </a:spcAft>
              <a:buNone/>
            </a:pPr>
            <a:r>
              <a:rPr lang="en" sz="1300"/>
              <a:t>Use a continuous date filter. Continuous date filters (relative and range-of-date filters) can take advantage of the indexing properties in your database and are faster than discrete data filters.</a:t>
            </a:r>
            <a:endParaRPr sz="1300"/>
          </a:p>
          <a:p>
            <a:pPr indent="0" lvl="0" marL="457200" rtl="0" algn="l">
              <a:spcBef>
                <a:spcPts val="0"/>
              </a:spcBef>
              <a:spcAft>
                <a:spcPts val="0"/>
              </a:spcAft>
              <a:buNone/>
            </a:pPr>
            <a:r>
              <a:rPr lang="en" sz="1300"/>
              <a:t>Use Boolean or numeric filters. Computers process integers and Booleans (t/f) much faster than strings.</a:t>
            </a:r>
            <a:endParaRPr sz="1300"/>
          </a:p>
          <a:p>
            <a:pPr indent="0" lvl="0" marL="457200" rtl="0" algn="l">
              <a:spcBef>
                <a:spcPts val="0"/>
              </a:spcBef>
              <a:spcAft>
                <a:spcPts val="0"/>
              </a:spcAft>
              <a:buNone/>
            </a:pPr>
            <a:r>
              <a:rPr lang="en" sz="1300"/>
              <a:t>Use parameters and action filters. These reduce the query load (and work across data sources).</a:t>
            </a:r>
            <a:endParaRPr sz="1300"/>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sp>
        <p:nvSpPr>
          <p:cNvPr id="228" name="Google Shape;228;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Optimization</a:t>
            </a:r>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Optimization</a:t>
            </a:r>
            <a:endParaRPr/>
          </a:p>
          <a:p>
            <a:pPr indent="0" lvl="0" marL="0" rtl="0" algn="l">
              <a:spcBef>
                <a:spcPts val="0"/>
              </a:spcBef>
              <a:spcAft>
                <a:spcPts val="0"/>
              </a:spcAft>
              <a:buNone/>
            </a:pPr>
            <a:r>
              <a:t/>
            </a:r>
            <a:endParaRPr/>
          </a:p>
        </p:txBody>
      </p:sp>
      <p:sp>
        <p:nvSpPr>
          <p:cNvPr id="234" name="Google Shape;234;p32"/>
          <p:cNvSpPr txBox="1"/>
          <p:nvPr/>
        </p:nvSpPr>
        <p:spPr>
          <a:xfrm>
            <a:off x="821575" y="2017875"/>
            <a:ext cx="7802700" cy="324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330200" lvl="0" marL="457200" rtl="0" algn="l">
              <a:spcBef>
                <a:spcPts val="0"/>
              </a:spcBef>
              <a:spcAft>
                <a:spcPts val="0"/>
              </a:spcAft>
              <a:buSzPts val="1600"/>
              <a:buChar char="●"/>
            </a:pPr>
            <a:r>
              <a:rPr b="1" lang="en" sz="1600"/>
              <a:t>Optimize and materialize your calculations</a:t>
            </a:r>
            <a:endParaRPr b="1" sz="1600"/>
          </a:p>
          <a:p>
            <a:pPr indent="0" lvl="0" marL="0" rtl="0" algn="l">
              <a:spcBef>
                <a:spcPts val="0"/>
              </a:spcBef>
              <a:spcAft>
                <a:spcPts val="0"/>
              </a:spcAft>
              <a:buNone/>
            </a:pPr>
            <a:r>
              <a:t/>
            </a:r>
            <a:endParaRPr b="1" sz="1600"/>
          </a:p>
          <a:p>
            <a:pPr indent="0" lvl="0" marL="457200" rtl="0" algn="l">
              <a:spcBef>
                <a:spcPts val="0"/>
              </a:spcBef>
              <a:spcAft>
                <a:spcPts val="0"/>
              </a:spcAft>
              <a:buNone/>
            </a:pPr>
            <a:r>
              <a:rPr lang="en"/>
              <a:t> 1. Perform calculations in the database</a:t>
            </a:r>
            <a:endParaRPr/>
          </a:p>
          <a:p>
            <a:pPr indent="0" lvl="0" marL="457200" rtl="0" algn="l">
              <a:spcBef>
                <a:spcPts val="0"/>
              </a:spcBef>
              <a:spcAft>
                <a:spcPts val="0"/>
              </a:spcAft>
              <a:buNone/>
            </a:pPr>
            <a:r>
              <a:rPr lang="en"/>
              <a:t> 2. Reduce the number of nested calculations.</a:t>
            </a:r>
            <a:endParaRPr/>
          </a:p>
          <a:p>
            <a:pPr indent="0" lvl="0" marL="457200" rtl="0" algn="l">
              <a:spcBef>
                <a:spcPts val="0"/>
              </a:spcBef>
              <a:spcAft>
                <a:spcPts val="0"/>
              </a:spcAft>
              <a:buNone/>
            </a:pPr>
            <a:r>
              <a:rPr lang="en"/>
              <a:t> 3. Reduce the granularity of LOD or table calculations in the view. The more granular the   calculation, the longer it takes.</a:t>
            </a:r>
            <a:endParaRPr/>
          </a:p>
          <a:p>
            <a:pPr indent="457200" lvl="0" marL="457200" rtl="0" algn="l">
              <a:spcBef>
                <a:spcPts val="0"/>
              </a:spcBef>
              <a:spcAft>
                <a:spcPts val="0"/>
              </a:spcAft>
              <a:buNone/>
            </a:pPr>
            <a:r>
              <a:rPr lang="en"/>
              <a:t>LODs - Look at the number of unique dimension members in the calculation.</a:t>
            </a:r>
            <a:endParaRPr/>
          </a:p>
          <a:p>
            <a:pPr indent="457200" lvl="0" marL="457200" rtl="0" algn="l">
              <a:spcBef>
                <a:spcPts val="0"/>
              </a:spcBef>
              <a:spcAft>
                <a:spcPts val="0"/>
              </a:spcAft>
              <a:buNone/>
            </a:pPr>
            <a:r>
              <a:rPr lang="en"/>
              <a:t>Table Calculations - the more marks in the view, the longer it will take to calculate.</a:t>
            </a:r>
            <a:endParaRPr/>
          </a:p>
          <a:p>
            <a:pPr indent="0" lvl="0" marL="457200" rtl="0" algn="l">
              <a:spcBef>
                <a:spcPts val="0"/>
              </a:spcBef>
              <a:spcAft>
                <a:spcPts val="0"/>
              </a:spcAft>
              <a:buNone/>
            </a:pPr>
            <a:r>
              <a:rPr lang="en"/>
              <a:t> 4. Where possible, use MIN or MAX instead of AVG. AVG requires more processing than MIN or MAX. Often rows will be duplicated and display the same result with MIN, MAX, or AVG.</a:t>
            </a:r>
            <a:endParaRPr/>
          </a:p>
          <a:p>
            <a:pPr indent="0" lvl="0" marL="457200" rtl="0" algn="l">
              <a:spcBef>
                <a:spcPts val="0"/>
              </a:spcBef>
              <a:spcAft>
                <a:spcPts val="0"/>
              </a:spcAft>
              <a:buNone/>
            </a:pPr>
            <a:r>
              <a:t/>
            </a:r>
            <a:endParaRPr sz="1300"/>
          </a:p>
          <a:p>
            <a:pPr indent="0" lvl="0" marL="45720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Optimization</a:t>
            </a:r>
            <a:endParaRPr/>
          </a:p>
          <a:p>
            <a:pPr indent="0" lvl="0" marL="0" rtl="0" algn="l">
              <a:spcBef>
                <a:spcPts val="0"/>
              </a:spcBef>
              <a:spcAft>
                <a:spcPts val="0"/>
              </a:spcAft>
              <a:buNone/>
            </a:pPr>
            <a:r>
              <a:t/>
            </a:r>
            <a:endParaRPr/>
          </a:p>
        </p:txBody>
      </p:sp>
      <p:sp>
        <p:nvSpPr>
          <p:cNvPr id="240" name="Google Shape;240;p33"/>
          <p:cNvSpPr txBox="1"/>
          <p:nvPr/>
        </p:nvSpPr>
        <p:spPr>
          <a:xfrm>
            <a:off x="821575" y="2017875"/>
            <a:ext cx="7802700" cy="281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330200" lvl="0" marL="457200" rtl="0" algn="l">
              <a:spcBef>
                <a:spcPts val="0"/>
              </a:spcBef>
              <a:spcAft>
                <a:spcPts val="0"/>
              </a:spcAft>
              <a:buSzPts val="1600"/>
              <a:buChar char="●"/>
            </a:pPr>
            <a:r>
              <a:rPr b="1" lang="en" sz="1600"/>
              <a:t>Optimize and materialize your calculations</a:t>
            </a:r>
            <a:endParaRPr b="1" sz="1600"/>
          </a:p>
          <a:p>
            <a:pPr indent="0" lvl="0" marL="0" rtl="0" algn="l">
              <a:spcBef>
                <a:spcPts val="0"/>
              </a:spcBef>
              <a:spcAft>
                <a:spcPts val="0"/>
              </a:spcAft>
              <a:buNone/>
            </a:pPr>
            <a:r>
              <a:t/>
            </a:r>
            <a:endParaRPr b="1" sz="1600"/>
          </a:p>
          <a:p>
            <a:pPr indent="0" lvl="0" marL="457200" rtl="0" algn="l">
              <a:spcBef>
                <a:spcPts val="0"/>
              </a:spcBef>
              <a:spcAft>
                <a:spcPts val="0"/>
              </a:spcAft>
              <a:buNone/>
            </a:pPr>
            <a:r>
              <a:rPr lang="en"/>
              <a:t> 5. </a:t>
            </a:r>
            <a:r>
              <a:rPr lang="en"/>
              <a:t>Make groups with calculations. Like include filters, calculated groups load only named members of the domain, whereas Tableau’s group function loads the entire domain.</a:t>
            </a:r>
            <a:endParaRPr/>
          </a:p>
          <a:p>
            <a:pPr indent="0" lvl="0" marL="457200" rtl="0" algn="l">
              <a:spcBef>
                <a:spcPts val="0"/>
              </a:spcBef>
              <a:spcAft>
                <a:spcPts val="0"/>
              </a:spcAft>
              <a:buNone/>
            </a:pPr>
            <a:r>
              <a:t/>
            </a:r>
            <a:endParaRPr/>
          </a:p>
          <a:p>
            <a:pPr indent="0" lvl="0" marL="457200" rtl="0" algn="l">
              <a:spcBef>
                <a:spcPts val="0"/>
              </a:spcBef>
              <a:spcAft>
                <a:spcPts val="0"/>
              </a:spcAft>
              <a:buNone/>
            </a:pPr>
            <a:r>
              <a:rPr lang="en"/>
              <a:t> 6. Use Booleans or numeric calculations instead of string calculations. Computers can process integers and Booleans (t/f) much faster than strings. Boolean&gt;Int&gt;Float&gt;Date&gt;DateTime&gt;String.</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sz="1300"/>
          </a:p>
          <a:p>
            <a:pPr indent="0" lvl="0" marL="45720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246" name="Google Shape;246;p3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a:t>
            </a:r>
            <a:endParaRPr sz="3000"/>
          </a:p>
          <a:p>
            <a:pPr indent="0" lvl="0" marL="0" rtl="0" algn="l">
              <a:spcBef>
                <a:spcPts val="0"/>
              </a:spcBef>
              <a:spcAft>
                <a:spcPts val="0"/>
              </a:spcAft>
              <a:buNone/>
            </a:pPr>
            <a:r>
              <a:t/>
            </a:r>
            <a:endParaRPr b="0" sz="3000"/>
          </a:p>
        </p:txBody>
      </p:sp>
      <p:sp>
        <p:nvSpPr>
          <p:cNvPr id="247" name="Google Shape;247;p34"/>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b="1" lang="en">
                <a:solidFill>
                  <a:schemeClr val="dk2"/>
                </a:solidFill>
              </a:rPr>
              <a:t>Key Performance Indicator</a:t>
            </a:r>
            <a:endParaRPr b="1">
              <a:solidFill>
                <a:schemeClr val="dk2"/>
              </a:solidFill>
            </a:endParaRPr>
          </a:p>
        </p:txBody>
      </p:sp>
      <p:pic>
        <p:nvPicPr>
          <p:cNvPr id="248" name="Google Shape;248;p34"/>
          <p:cNvPicPr preferRelativeResize="0"/>
          <p:nvPr/>
        </p:nvPicPr>
        <p:blipFill>
          <a:blip r:embed="rId3">
            <a:alphaModFix/>
          </a:blip>
          <a:stretch>
            <a:fillRect/>
          </a:stretch>
        </p:blipFill>
        <p:spPr>
          <a:xfrm>
            <a:off x="4882338" y="1134525"/>
            <a:ext cx="4212173" cy="23693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5"/>
          <p:cNvSpPr txBox="1"/>
          <p:nvPr/>
        </p:nvSpPr>
        <p:spPr>
          <a:xfrm>
            <a:off x="821575" y="2017875"/>
            <a:ext cx="7802700" cy="1477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a:t>Dashboards will be implemented to display and indicate certain KPIs and relevant indicators for the disease.</a:t>
            </a:r>
            <a:endParaRPr/>
          </a:p>
          <a:p>
            <a:pPr indent="0" lvl="0" marL="457200" rtl="0" algn="l">
              <a:spcBef>
                <a:spcPts val="0"/>
              </a:spcBef>
              <a:spcAft>
                <a:spcPts val="0"/>
              </a:spcAft>
              <a:buNone/>
            </a:pPr>
            <a:r>
              <a:t/>
            </a:r>
            <a:endParaRPr/>
          </a:p>
          <a:p>
            <a:pPr indent="0" lvl="0" marL="457200" rtl="0" algn="l">
              <a:spcBef>
                <a:spcPts val="0"/>
              </a:spcBef>
              <a:spcAft>
                <a:spcPts val="0"/>
              </a:spcAft>
              <a:buNone/>
            </a:pPr>
            <a:r>
              <a:rPr lang="en"/>
              <a:t>As and when the system starts to capture the historical/periodic data for a user, the dashboards will be included to display charts over time with progress on various indicators or factors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4" name="Shape 144"/>
        <p:cNvGrpSpPr/>
        <p:nvPr/>
      </p:nvGrpSpPr>
      <p:grpSpPr>
        <a:xfrm>
          <a:off x="0" y="0"/>
          <a:ext cx="0" cy="0"/>
          <a:chOff x="0" y="0"/>
          <a:chExt cx="0" cy="0"/>
        </a:xfrm>
      </p:grpSpPr>
      <p:sp>
        <p:nvSpPr>
          <p:cNvPr id="145" name="Google Shape;145;p1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Document Overview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600"/>
              <a:t>Document Version : 1.2</a:t>
            </a:r>
            <a:endParaRPr sz="1600"/>
          </a:p>
          <a:p>
            <a:pPr indent="0" lvl="0" marL="0" rtl="0" algn="l">
              <a:spcBef>
                <a:spcPts val="0"/>
              </a:spcBef>
              <a:spcAft>
                <a:spcPts val="0"/>
              </a:spcAft>
              <a:buNone/>
            </a:pPr>
            <a:r>
              <a:rPr lang="en" sz="1600"/>
              <a:t>Date : 30-09-2023</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6"/>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Deployment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7"/>
          <p:cNvSpPr txBox="1"/>
          <p:nvPr/>
        </p:nvSpPr>
        <p:spPr>
          <a:xfrm>
            <a:off x="762000" y="1588675"/>
            <a:ext cx="78549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Prioritizing data and analytics couldn’t come at a better time. Your company, no matter what size, is already collecting data and most likely Analysing just a portion of it to solve business problems, gain competitive advantages, and drive enterprise transformation. With the explosive growth of enterprise data, database technologies, and the high demand for analytical skills, today’s most effective IT organizations have shifted their focus to enabling self-service by deploying and operating </a:t>
            </a:r>
            <a:r>
              <a:rPr lang="en"/>
              <a:t>Tableau</a:t>
            </a:r>
            <a:r>
              <a:rPr lang="en"/>
              <a:t> at scale, as well as organizing, orchestrating, and unifying disparate sources of data for business users and experts alike to author and consume content.</a:t>
            </a:r>
            <a:endParaRPr/>
          </a:p>
          <a:p>
            <a:pPr indent="0" lvl="0" marL="0" rtl="0" algn="l">
              <a:spcBef>
                <a:spcPts val="0"/>
              </a:spcBef>
              <a:spcAft>
                <a:spcPts val="0"/>
              </a:spcAft>
              <a:buNone/>
            </a:pPr>
            <a:r>
              <a:rPr lang="en"/>
              <a:t>Tableau</a:t>
            </a:r>
            <a:r>
              <a:rPr lang="en"/>
              <a:t> prioritizes choice in flexibility to fit, rather than dictate, your enterprise architecture. </a:t>
            </a:r>
            <a:r>
              <a:rPr lang="en"/>
              <a:t>Tableau</a:t>
            </a:r>
            <a:r>
              <a:rPr lang="en"/>
              <a:t> Desktop and </a:t>
            </a:r>
            <a:r>
              <a:rPr lang="en"/>
              <a:t>Tableau</a:t>
            </a:r>
            <a:r>
              <a:rPr lang="en"/>
              <a:t> Service leverage your existing technology investments and integrate them into your IT infrastructure to provide a self-service, modern analytics platform for your users. With on-premises, cloud, and hosted options, there is a version of </a:t>
            </a:r>
            <a:r>
              <a:rPr lang="en"/>
              <a:t>Tableau</a:t>
            </a:r>
            <a:r>
              <a:rPr lang="en"/>
              <a:t> to match your requirements.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8"/>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269" name="Google Shape;269;p38"/>
          <p:cNvPicPr preferRelativeResize="0"/>
          <p:nvPr/>
        </p:nvPicPr>
        <p:blipFill>
          <a:blip r:embed="rId3">
            <a:alphaModFix/>
          </a:blip>
          <a:stretch>
            <a:fillRect/>
          </a:stretch>
        </p:blipFill>
        <p:spPr>
          <a:xfrm>
            <a:off x="152400" y="152400"/>
            <a:ext cx="1209675" cy="523875"/>
          </a:xfrm>
          <a:prstGeom prst="rect">
            <a:avLst/>
          </a:prstGeom>
          <a:noFill/>
          <a:ln>
            <a:noFill/>
          </a:ln>
        </p:spPr>
      </p:pic>
      <p:pic>
        <p:nvPicPr>
          <p:cNvPr id="270" name="Google Shape;270;p38"/>
          <p:cNvPicPr preferRelativeResize="0"/>
          <p:nvPr/>
        </p:nvPicPr>
        <p:blipFill>
          <a:blip r:embed="rId4">
            <a:alphaModFix/>
          </a:blip>
          <a:stretch>
            <a:fillRect/>
          </a:stretch>
        </p:blipFill>
        <p:spPr>
          <a:xfrm>
            <a:off x="0" y="45525"/>
            <a:ext cx="9154527" cy="47015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9"/>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276" name="Google Shape;276;p39"/>
          <p:cNvPicPr preferRelativeResize="0"/>
          <p:nvPr/>
        </p:nvPicPr>
        <p:blipFill>
          <a:blip r:embed="rId3">
            <a:alphaModFix/>
          </a:blip>
          <a:stretch>
            <a:fillRect/>
          </a:stretch>
        </p:blipFill>
        <p:spPr>
          <a:xfrm>
            <a:off x="152400" y="152400"/>
            <a:ext cx="1209675" cy="523875"/>
          </a:xfrm>
          <a:prstGeom prst="rect">
            <a:avLst/>
          </a:prstGeom>
          <a:noFill/>
          <a:ln>
            <a:noFill/>
          </a:ln>
        </p:spPr>
      </p:pic>
      <p:pic>
        <p:nvPicPr>
          <p:cNvPr id="277" name="Google Shape;277;p39"/>
          <p:cNvPicPr preferRelativeResize="0"/>
          <p:nvPr/>
        </p:nvPicPr>
        <p:blipFill>
          <a:blip r:embed="rId4">
            <a:alphaModFix/>
          </a:blip>
          <a:stretch>
            <a:fillRect/>
          </a:stretch>
        </p:blipFill>
        <p:spPr>
          <a:xfrm>
            <a:off x="0" y="0"/>
            <a:ext cx="9144001" cy="47470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49" name="Shape 149"/>
        <p:cNvGrpSpPr/>
        <p:nvPr/>
      </p:nvGrpSpPr>
      <p:grpSpPr>
        <a:xfrm>
          <a:off x="0" y="0"/>
          <a:ext cx="0" cy="0"/>
          <a:chOff x="0" y="0"/>
          <a:chExt cx="0" cy="0"/>
        </a:xfrm>
      </p:grpSpPr>
      <p:sp>
        <p:nvSpPr>
          <p:cNvPr id="150" name="Google Shape;150;p19"/>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51" name="Google Shape;151;p19"/>
          <p:cNvSpPr txBox="1"/>
          <p:nvPr>
            <p:ph idx="4294967295" type="subTitle"/>
          </p:nvPr>
        </p:nvSpPr>
        <p:spPr>
          <a:xfrm>
            <a:off x="4542975" y="1376352"/>
            <a:ext cx="4080000" cy="32529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rgbClr val="FFFFFF"/>
              </a:buClr>
              <a:buSzPts val="1600"/>
              <a:buChar char="●"/>
            </a:pPr>
            <a:r>
              <a:rPr lang="en" sz="1600">
                <a:solidFill>
                  <a:srgbClr val="FFFFFF"/>
                </a:solidFill>
              </a:rPr>
              <a:t>Abstract </a:t>
            </a:r>
            <a:endParaRPr sz="1600">
              <a:solidFill>
                <a:srgbClr val="FFFFFF"/>
              </a:solidFill>
            </a:endParaRPr>
          </a:p>
          <a:p>
            <a:pPr indent="-330200" lvl="0" marL="457200" rtl="0" algn="l">
              <a:lnSpc>
                <a:spcPct val="115000"/>
              </a:lnSpc>
              <a:spcBef>
                <a:spcPts val="0"/>
              </a:spcBef>
              <a:spcAft>
                <a:spcPts val="0"/>
              </a:spcAft>
              <a:buClr>
                <a:srgbClr val="FFFFFF"/>
              </a:buClr>
              <a:buSzPts val="1600"/>
              <a:buChar char="●"/>
            </a:pPr>
            <a:r>
              <a:rPr lang="en" sz="1600">
                <a:solidFill>
                  <a:srgbClr val="FFFFFF"/>
                </a:solidFill>
              </a:rPr>
              <a:t>Scope</a:t>
            </a:r>
            <a:endParaRPr sz="1600">
              <a:solidFill>
                <a:srgbClr val="FFFFFF"/>
              </a:solidFill>
            </a:endParaRPr>
          </a:p>
          <a:p>
            <a:pPr indent="-330200" lvl="0" marL="457200" rtl="0" algn="l">
              <a:lnSpc>
                <a:spcPct val="115000"/>
              </a:lnSpc>
              <a:spcBef>
                <a:spcPts val="0"/>
              </a:spcBef>
              <a:spcAft>
                <a:spcPts val="0"/>
              </a:spcAft>
              <a:buClr>
                <a:srgbClr val="FFFFFF"/>
              </a:buClr>
              <a:buSzPts val="1600"/>
              <a:buChar char="●"/>
            </a:pPr>
            <a:r>
              <a:rPr lang="en" sz="1600">
                <a:solidFill>
                  <a:srgbClr val="FFFFFF"/>
                </a:solidFill>
              </a:rPr>
              <a:t>General Description </a:t>
            </a:r>
            <a:endParaRPr sz="1600">
              <a:solidFill>
                <a:srgbClr val="FFFFFF"/>
              </a:solidFill>
            </a:endParaRPr>
          </a:p>
          <a:p>
            <a:pPr indent="-330200" lvl="0" marL="457200" rtl="0" algn="l">
              <a:lnSpc>
                <a:spcPct val="115000"/>
              </a:lnSpc>
              <a:spcBef>
                <a:spcPts val="0"/>
              </a:spcBef>
              <a:spcAft>
                <a:spcPts val="0"/>
              </a:spcAft>
              <a:buClr>
                <a:srgbClr val="FFFFFF"/>
              </a:buClr>
              <a:buSzPts val="1600"/>
              <a:buChar char="●"/>
            </a:pPr>
            <a:r>
              <a:rPr lang="en" sz="1600">
                <a:solidFill>
                  <a:srgbClr val="FFFFFF"/>
                </a:solidFill>
              </a:rPr>
              <a:t>Design Details </a:t>
            </a:r>
            <a:endParaRPr sz="1600">
              <a:solidFill>
                <a:srgbClr val="FFFFFF"/>
              </a:solidFill>
            </a:endParaRPr>
          </a:p>
          <a:p>
            <a:pPr indent="-330200" lvl="0" marL="457200" rtl="0" algn="l">
              <a:lnSpc>
                <a:spcPct val="115000"/>
              </a:lnSpc>
              <a:spcBef>
                <a:spcPts val="0"/>
              </a:spcBef>
              <a:spcAft>
                <a:spcPts val="0"/>
              </a:spcAft>
              <a:buClr>
                <a:srgbClr val="FFFFFF"/>
              </a:buClr>
              <a:buSzPts val="1600"/>
              <a:buChar char="●"/>
            </a:pPr>
            <a:r>
              <a:rPr lang="en" sz="1600">
                <a:solidFill>
                  <a:srgbClr val="FFFFFF"/>
                </a:solidFill>
              </a:rPr>
              <a:t>KPI</a:t>
            </a:r>
            <a:endParaRPr sz="1600">
              <a:solidFill>
                <a:srgbClr val="FFFFFF"/>
              </a:solidFill>
            </a:endParaRPr>
          </a:p>
          <a:p>
            <a:pPr indent="-330200" lvl="0" marL="457200" rtl="0" algn="l">
              <a:lnSpc>
                <a:spcPct val="115000"/>
              </a:lnSpc>
              <a:spcBef>
                <a:spcPts val="0"/>
              </a:spcBef>
              <a:spcAft>
                <a:spcPts val="0"/>
              </a:spcAft>
              <a:buClr>
                <a:srgbClr val="FFFFFF"/>
              </a:buClr>
              <a:buSzPts val="1600"/>
              <a:buChar char="●"/>
            </a:pPr>
            <a:r>
              <a:rPr lang="en" sz="1600">
                <a:solidFill>
                  <a:srgbClr val="FFFFFF"/>
                </a:solidFill>
              </a:rPr>
              <a:t>Deployment </a:t>
            </a:r>
            <a:endParaRPr sz="1600">
              <a:solidFill>
                <a:srgbClr val="FFFFFF"/>
              </a:solidFill>
            </a:endParaRPr>
          </a:p>
          <a:p>
            <a:pPr indent="0" lvl="0" marL="0" rtl="0" algn="l">
              <a:spcBef>
                <a:spcPts val="1600"/>
              </a:spcBef>
              <a:spcAft>
                <a:spcPts val="1600"/>
              </a:spcAft>
              <a:buNone/>
            </a:pPr>
            <a:r>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a:t>
            </a:r>
            <a:endParaRPr/>
          </a:p>
        </p:txBody>
      </p:sp>
      <p:sp>
        <p:nvSpPr>
          <p:cNvPr id="157" name="Google Shape;157;p20"/>
          <p:cNvSpPr txBox="1"/>
          <p:nvPr>
            <p:ph idx="1" type="body"/>
          </p:nvPr>
        </p:nvSpPr>
        <p:spPr>
          <a:xfrm>
            <a:off x="729450" y="19721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Organizations under the E-commerce industry seek to attain core competence by creating and sustaining a unique process to collect personal information about customers and their purchasing trends. The report critically evaluates how a service-based organization -Amazon uses Management information systems as a vibrant tool in attaining competitive advantage through efficient management and acquisition of information. As in today’s market without proper sales management, it’s very hard to predict how the business is running and how it will be in future. Many companies with proper sales management have shown better growth as they already know which item they have to focus on, which product needs some improvement etc. Sales Management helps in maintaining its customer base for a longer time by providing them attractive offers, as they already have the information’s like who are their top customers, whom they have to focus on etc. Sales Management also helps in minimizing the losses. Also, Competition is increasing day by day as many new companies are coming with better management systems and giving tough competition due to that it is now very important to have a proper Sales Management to run any business and to compete with these companies.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Scope</a:t>
            </a:r>
            <a:endParaRPr/>
          </a:p>
        </p:txBody>
      </p:sp>
      <p:sp>
        <p:nvSpPr>
          <p:cNvPr id="163" name="Google Shape;163;p21"/>
          <p:cNvSpPr txBox="1"/>
          <p:nvPr>
            <p:ph idx="1" type="body"/>
          </p:nvPr>
        </p:nvSpPr>
        <p:spPr>
          <a:xfrm>
            <a:off x="729450" y="19721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HLD documentation presents the structure of the system, such as the database architecture, application architecture (layers), application flow (Navigation), and technology architecture. The HLD uses non-technical to mildly-technical terms which should be understandable to the administrators of the system.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Description </a:t>
            </a:r>
            <a:endParaRPr/>
          </a:p>
          <a:p>
            <a:pPr indent="0" lvl="0" marL="0" rtl="0" algn="l">
              <a:spcBef>
                <a:spcPts val="0"/>
              </a:spcBef>
              <a:spcAft>
                <a:spcPts val="0"/>
              </a:spcAft>
              <a:buNone/>
            </a:pPr>
            <a:r>
              <a:t/>
            </a:r>
            <a:endParaRPr/>
          </a:p>
        </p:txBody>
      </p:sp>
      <p:sp>
        <p:nvSpPr>
          <p:cNvPr id="169" name="Google Shape;169;p22"/>
          <p:cNvSpPr txBox="1"/>
          <p:nvPr>
            <p:ph idx="1" type="body"/>
          </p:nvPr>
        </p:nvSpPr>
        <p:spPr>
          <a:xfrm>
            <a:off x="1134950" y="235632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2"/>
                </a:solidFill>
              </a:rPr>
              <a:t>Product Perspective &amp; Problem Statement</a:t>
            </a:r>
            <a:endParaRPr b="1">
              <a:solidFill>
                <a:schemeClr val="dk2"/>
              </a:solidFill>
            </a:endParaRPr>
          </a:p>
          <a:p>
            <a:pPr indent="0" lvl="0" marL="457200" rtl="0" algn="l">
              <a:spcBef>
                <a:spcPts val="1600"/>
              </a:spcBef>
              <a:spcAft>
                <a:spcPts val="0"/>
              </a:spcAft>
              <a:buNone/>
            </a:pPr>
            <a:r>
              <a:rPr lang="en">
                <a:solidFill>
                  <a:schemeClr val="dk2"/>
                </a:solidFill>
              </a:rPr>
              <a:t>This Project aims to Analyze Amazon Sales from 2017 to 2019 to know more in-depth information about the items that are in high demand, items that are generating high profits which items should not be sold and how much stock we have to maintain for further Sales etc.</a:t>
            </a:r>
            <a:endParaRPr>
              <a:solidFill>
                <a:schemeClr val="dk2"/>
              </a:solidFill>
            </a:endParaRPr>
          </a:p>
          <a:p>
            <a:pPr indent="0" lvl="0" marL="0" rtl="0" algn="l">
              <a:spcBef>
                <a:spcPts val="1600"/>
              </a:spcBef>
              <a:spcAft>
                <a:spcPts val="1600"/>
              </a:spcAft>
              <a:buNone/>
            </a:pPr>
            <a:r>
              <a:t/>
            </a:r>
            <a:endParaRPr>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Description </a:t>
            </a:r>
            <a:endParaRPr/>
          </a:p>
          <a:p>
            <a:pPr indent="0" lvl="0" marL="0" rtl="0" algn="l">
              <a:spcBef>
                <a:spcPts val="0"/>
              </a:spcBef>
              <a:spcAft>
                <a:spcPts val="0"/>
              </a:spcAft>
              <a:buNone/>
            </a:pPr>
            <a:r>
              <a:t/>
            </a:r>
            <a:endParaRPr/>
          </a:p>
        </p:txBody>
      </p:sp>
      <p:sp>
        <p:nvSpPr>
          <p:cNvPr id="175" name="Google Shape;175;p23"/>
          <p:cNvSpPr txBox="1"/>
          <p:nvPr>
            <p:ph idx="1" type="body"/>
          </p:nvPr>
        </p:nvSpPr>
        <p:spPr>
          <a:xfrm>
            <a:off x="1134950" y="235632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2"/>
                </a:solidFill>
              </a:rPr>
              <a:t>Tools Used</a:t>
            </a:r>
            <a:r>
              <a:rPr b="1" lang="en">
                <a:solidFill>
                  <a:schemeClr val="dk2"/>
                </a:solidFill>
              </a:rPr>
              <a:t> </a:t>
            </a:r>
            <a:endParaRPr b="1">
              <a:solidFill>
                <a:schemeClr val="dk2"/>
              </a:solidFill>
            </a:endParaRPr>
          </a:p>
          <a:p>
            <a:pPr indent="0" lvl="0" marL="457200" rtl="0" algn="l">
              <a:spcBef>
                <a:spcPts val="1600"/>
              </a:spcBef>
              <a:spcAft>
                <a:spcPts val="0"/>
              </a:spcAft>
              <a:buNone/>
            </a:pPr>
            <a:r>
              <a:rPr lang="en">
                <a:solidFill>
                  <a:schemeClr val="dk2"/>
                </a:solidFill>
              </a:rPr>
              <a:t>Business Intelligence tools and libraries works such as NumPy, Pandas, Seaborn, Matplotlib, MS-Excel, Salesforce Tableau , Jupyter Notebook and Python Programming Language are used to build the whole framework.</a:t>
            </a:r>
            <a:endParaRPr>
              <a:solidFill>
                <a:schemeClr val="dk2"/>
              </a:solidFill>
            </a:endParaRPr>
          </a:p>
          <a:p>
            <a:pPr indent="0" lvl="0" marL="0" rtl="0" algn="l">
              <a:spcBef>
                <a:spcPts val="1600"/>
              </a:spcBef>
              <a:spcAft>
                <a:spcPts val="1600"/>
              </a:spcAft>
              <a:buNone/>
            </a:pPr>
            <a:r>
              <a:t/>
            </a:r>
            <a:endParaRPr>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4"/>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181" name="Google Shape;181;p24"/>
          <p:cNvPicPr preferRelativeResize="0"/>
          <p:nvPr/>
        </p:nvPicPr>
        <p:blipFill>
          <a:blip r:embed="rId3">
            <a:alphaModFix/>
          </a:blip>
          <a:stretch>
            <a:fillRect/>
          </a:stretch>
        </p:blipFill>
        <p:spPr>
          <a:xfrm>
            <a:off x="218350" y="345950"/>
            <a:ext cx="2280602" cy="1282833"/>
          </a:xfrm>
          <a:prstGeom prst="rect">
            <a:avLst/>
          </a:prstGeom>
          <a:noFill/>
          <a:ln>
            <a:noFill/>
          </a:ln>
        </p:spPr>
      </p:pic>
      <p:pic>
        <p:nvPicPr>
          <p:cNvPr id="182" name="Google Shape;182;p24"/>
          <p:cNvPicPr preferRelativeResize="0"/>
          <p:nvPr/>
        </p:nvPicPr>
        <p:blipFill>
          <a:blip r:embed="rId4">
            <a:alphaModFix/>
          </a:blip>
          <a:stretch>
            <a:fillRect/>
          </a:stretch>
        </p:blipFill>
        <p:spPr>
          <a:xfrm>
            <a:off x="4170275" y="345950"/>
            <a:ext cx="1107264" cy="1282824"/>
          </a:xfrm>
          <a:prstGeom prst="rect">
            <a:avLst/>
          </a:prstGeom>
          <a:noFill/>
          <a:ln>
            <a:noFill/>
          </a:ln>
        </p:spPr>
      </p:pic>
      <p:pic>
        <p:nvPicPr>
          <p:cNvPr id="183" name="Google Shape;183;p24"/>
          <p:cNvPicPr preferRelativeResize="0"/>
          <p:nvPr/>
        </p:nvPicPr>
        <p:blipFill>
          <a:blip r:embed="rId5">
            <a:alphaModFix/>
          </a:blip>
          <a:stretch>
            <a:fillRect/>
          </a:stretch>
        </p:blipFill>
        <p:spPr>
          <a:xfrm>
            <a:off x="7127623" y="153877"/>
            <a:ext cx="1149302" cy="1069072"/>
          </a:xfrm>
          <a:prstGeom prst="rect">
            <a:avLst/>
          </a:prstGeom>
          <a:noFill/>
          <a:ln>
            <a:noFill/>
          </a:ln>
        </p:spPr>
      </p:pic>
      <p:pic>
        <p:nvPicPr>
          <p:cNvPr id="184" name="Google Shape;184;p24"/>
          <p:cNvPicPr preferRelativeResize="0"/>
          <p:nvPr/>
        </p:nvPicPr>
        <p:blipFill>
          <a:blip r:embed="rId6">
            <a:alphaModFix/>
          </a:blip>
          <a:stretch>
            <a:fillRect/>
          </a:stretch>
        </p:blipFill>
        <p:spPr>
          <a:xfrm>
            <a:off x="707150" y="3229437"/>
            <a:ext cx="3026883" cy="1222574"/>
          </a:xfrm>
          <a:prstGeom prst="rect">
            <a:avLst/>
          </a:prstGeom>
          <a:noFill/>
          <a:ln>
            <a:noFill/>
          </a:ln>
        </p:spPr>
      </p:pic>
      <p:pic>
        <p:nvPicPr>
          <p:cNvPr id="185" name="Google Shape;185;p24"/>
          <p:cNvPicPr preferRelativeResize="0"/>
          <p:nvPr/>
        </p:nvPicPr>
        <p:blipFill>
          <a:blip r:embed="rId7">
            <a:alphaModFix/>
          </a:blip>
          <a:stretch>
            <a:fillRect/>
          </a:stretch>
        </p:blipFill>
        <p:spPr>
          <a:xfrm>
            <a:off x="2015975" y="1974163"/>
            <a:ext cx="2280600" cy="760206"/>
          </a:xfrm>
          <a:prstGeom prst="rect">
            <a:avLst/>
          </a:prstGeom>
          <a:noFill/>
          <a:ln>
            <a:noFill/>
          </a:ln>
        </p:spPr>
      </p:pic>
      <p:pic>
        <p:nvPicPr>
          <p:cNvPr id="186" name="Google Shape;186;p24"/>
          <p:cNvPicPr preferRelativeResize="0"/>
          <p:nvPr/>
        </p:nvPicPr>
        <p:blipFill>
          <a:blip r:embed="rId8">
            <a:alphaModFix/>
          </a:blip>
          <a:stretch>
            <a:fillRect/>
          </a:stretch>
        </p:blipFill>
        <p:spPr>
          <a:xfrm>
            <a:off x="4760425" y="1792650"/>
            <a:ext cx="2496108" cy="1123250"/>
          </a:xfrm>
          <a:prstGeom prst="rect">
            <a:avLst/>
          </a:prstGeom>
          <a:noFill/>
          <a:ln>
            <a:noFill/>
          </a:ln>
        </p:spPr>
      </p:pic>
      <p:pic>
        <p:nvPicPr>
          <p:cNvPr id="187" name="Google Shape;187;p24"/>
          <p:cNvPicPr preferRelativeResize="0"/>
          <p:nvPr/>
        </p:nvPicPr>
        <p:blipFill rotWithShape="1">
          <a:blip r:embed="rId9">
            <a:alphaModFix/>
          </a:blip>
          <a:srcRect b="-13969" l="0" r="0" t="13969"/>
          <a:stretch/>
        </p:blipFill>
        <p:spPr>
          <a:xfrm>
            <a:off x="5550075" y="3220198"/>
            <a:ext cx="2726851" cy="153384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Details </a:t>
            </a:r>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